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10" r:id="rId2"/>
    <p:sldId id="337" r:id="rId3"/>
    <p:sldId id="339" r:id="rId4"/>
    <p:sldId id="338" r:id="rId5"/>
    <p:sldId id="341" r:id="rId6"/>
    <p:sldId id="342" r:id="rId7"/>
    <p:sldId id="343" r:id="rId8"/>
    <p:sldId id="344" r:id="rId9"/>
    <p:sldId id="331" r:id="rId10"/>
    <p:sldId id="320" r:id="rId11"/>
    <p:sldId id="332" r:id="rId12"/>
    <p:sldId id="322" r:id="rId13"/>
    <p:sldId id="325" r:id="rId14"/>
    <p:sldId id="333" r:id="rId15"/>
    <p:sldId id="345" r:id="rId16"/>
    <p:sldId id="327" r:id="rId17"/>
    <p:sldId id="330" r:id="rId18"/>
    <p:sldId id="334" r:id="rId19"/>
    <p:sldId id="335" r:id="rId20"/>
    <p:sldId id="340" r:id="rId21"/>
    <p:sldId id="34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06E"/>
    <a:srgbClr val="01574B"/>
    <a:srgbClr val="019681"/>
    <a:srgbClr val="3E92D2"/>
    <a:srgbClr val="635A51"/>
    <a:srgbClr val="E9E5DC"/>
    <a:srgbClr val="FFFFCC"/>
    <a:srgbClr val="000000"/>
    <a:srgbClr val="202428"/>
    <a:srgbClr val="F1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2163" autoAdjust="0"/>
  </p:normalViewPr>
  <p:slideViewPr>
    <p:cSldViewPr snapToGrid="0">
      <p:cViewPr varScale="1">
        <p:scale>
          <a:sx n="191" d="100"/>
          <a:sy n="191" d="100"/>
        </p:scale>
        <p:origin x="125" y="17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7A166-FE1B-449E-AFF8-0172DBCC3B1E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34E99-4F58-4F1E-8AC2-6B2524EDB88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10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4E99-4F58-4F1E-8AC2-6B2524EDB88C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278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705100"/>
            <a:ext cx="12192000" cy="3530600"/>
          </a:xfrm>
          <a:prstGeom prst="rect">
            <a:avLst/>
          </a:prstGeom>
          <a:solidFill>
            <a:srgbClr val="79A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400" y="2933700"/>
            <a:ext cx="8610600" cy="1646238"/>
          </a:xfrm>
        </p:spPr>
        <p:txBody>
          <a:bodyPr anchor="t" anchorCtr="0">
            <a:normAutofit/>
          </a:bodyPr>
          <a:lstStyle>
            <a:lvl1pPr algn="l">
              <a:defRPr sz="4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3400" y="4579938"/>
            <a:ext cx="8610600" cy="1655762"/>
          </a:xfrm>
        </p:spPr>
        <p:txBody>
          <a:bodyPr/>
          <a:lstStyle>
            <a:lvl1pPr marL="0" indent="0" algn="l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2329C36A-F9E6-4843-A135-153B7C5AEBE5}" type="datetimeFigureOut">
              <a:rPr lang="de-AT" smtClean="0"/>
              <a:pPr/>
              <a:t>30.11.2017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203FF43-B991-45D8-92B9-339636C5539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472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246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36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6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48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0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654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776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825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149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248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C36A-F9E6-4843-A135-153B7C5AEBE5}" type="datetimeFigureOut">
              <a:rPr lang="de-AT" smtClean="0"/>
              <a:t>30.11.2017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FF43-B991-45D8-92B9-339636C5539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141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man.schacherl@softaware.at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://www.softaware.at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twitter.com/rschacher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BotBuilde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dev.botframework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botframework.com/en-us/channel-inspector/channels/Facebook?f=Channeldata&amp;e=example1" TargetMode="Externa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awaregmbh/samples-botframework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windows/cortana/cortana-skill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awaregmbh/samples-conferencebot" TargetMode="External"/><Relationship Id="rId2" Type="http://schemas.openxmlformats.org/officeDocument/2006/relationships/hyperlink" Target="https://github.com/softawaregmbh/samples-botfram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ftawaregmbh/samples-azurebotservi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oman.schacherl@softaware.at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://www.softaware.at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twitter.com/rschacher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733529" y="4484276"/>
            <a:ext cx="491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Bot Framework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33529" y="5206719"/>
            <a:ext cx="89716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Roman Schacherl</a:t>
            </a:r>
          </a:p>
          <a:p>
            <a:endParaRPr lang="de-DE" sz="400" dirty="0"/>
          </a:p>
          <a:p>
            <a:r>
              <a:rPr lang="de-DE" sz="2000" dirty="0"/>
              <a:t>softaware gmbh | </a:t>
            </a:r>
            <a:r>
              <a:rPr lang="de-DE" sz="2000" dirty="0">
                <a:hlinkClick r:id="rId2"/>
              </a:rPr>
              <a:t>www.softaware.at</a:t>
            </a:r>
            <a:r>
              <a:rPr lang="de-DE" sz="2000" dirty="0"/>
              <a:t> | </a:t>
            </a:r>
            <a:r>
              <a:rPr lang="de-DE" sz="2000" dirty="0">
                <a:hlinkClick r:id="rId3"/>
              </a:rPr>
              <a:t>roman.schacherl@softaware.at</a:t>
            </a:r>
            <a:r>
              <a:rPr lang="de-DE" sz="2000" dirty="0"/>
              <a:t> | </a:t>
            </a:r>
            <a:r>
              <a:rPr lang="de-DE" sz="2000" dirty="0">
                <a:hlinkClick r:id="rId4"/>
              </a:rPr>
              <a:t>@</a:t>
            </a:r>
            <a:r>
              <a:rPr lang="de-DE" sz="2000" dirty="0" err="1">
                <a:hlinkClick r:id="rId4"/>
              </a:rPr>
              <a:t>rschacherl</a:t>
            </a:r>
            <a:endParaRPr lang="de-DE" sz="2000" dirty="0"/>
          </a:p>
          <a:p>
            <a:r>
              <a:rPr lang="de-DE" sz="2000" dirty="0"/>
              <a:t>Microsoft MVP Windows Development</a:t>
            </a:r>
            <a:endParaRPr lang="de-AT" sz="20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8404678" y="512467"/>
            <a:ext cx="3318340" cy="1218584"/>
            <a:chOff x="5385288" y="954593"/>
            <a:chExt cx="5925748" cy="2176095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5288" y="954593"/>
              <a:ext cx="5214815" cy="971852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2147" y="2239428"/>
              <a:ext cx="3019852" cy="44563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42147" y="2685058"/>
              <a:ext cx="3768889" cy="44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8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Conversational</a:t>
            </a:r>
            <a:r>
              <a:rPr lang="de-AT" dirty="0"/>
              <a:t> User Interfaces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Sprache ist natürlich</a:t>
            </a:r>
          </a:p>
          <a:p>
            <a:r>
              <a:rPr lang="de-AT" dirty="0"/>
              <a:t>Fun-Faktor vs. echter Vorteil</a:t>
            </a:r>
          </a:p>
          <a:p>
            <a:r>
              <a:rPr lang="de-AT" dirty="0"/>
              <a:t>Gesprochene und geschriebene Sprache</a:t>
            </a:r>
          </a:p>
          <a:p>
            <a:r>
              <a:rPr lang="de-AT" dirty="0"/>
              <a:t>Qualität der Erkennung ist entscheidend</a:t>
            </a:r>
          </a:p>
          <a:p>
            <a:pPr lvl="1"/>
            <a:r>
              <a:rPr lang="de-AT" dirty="0"/>
              <a:t>Kann die Grammatik eingeschränkt werden?</a:t>
            </a:r>
          </a:p>
          <a:p>
            <a:pPr lvl="1"/>
            <a:r>
              <a:rPr lang="de-AT" dirty="0" err="1"/>
              <a:t>Machine</a:t>
            </a:r>
            <a:r>
              <a:rPr lang="de-AT" dirty="0"/>
              <a:t> Learning?</a:t>
            </a:r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798" y="4462720"/>
            <a:ext cx="6269366" cy="20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Bot </a:t>
            </a:r>
            <a:r>
              <a:rPr lang="de-AT" dirty="0" err="1"/>
              <a:t>Builder</a:t>
            </a:r>
            <a:r>
              <a:rPr lang="de-AT" dirty="0"/>
              <a:t> SDK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Open Source (</a:t>
            </a:r>
            <a:r>
              <a:rPr lang="de-AT" dirty="0" err="1"/>
              <a:t>GitHub</a:t>
            </a:r>
            <a:r>
              <a:rPr lang="de-AT" dirty="0"/>
              <a:t>)</a:t>
            </a:r>
            <a:br>
              <a:rPr lang="de-AT" dirty="0"/>
            </a:br>
            <a:r>
              <a:rPr lang="de-AT" dirty="0">
                <a:hlinkClick r:id="rId2"/>
              </a:rPr>
              <a:t>https://github.com/Microsoft/BotBuilder/</a:t>
            </a:r>
            <a:endParaRPr lang="de-AT" dirty="0"/>
          </a:p>
          <a:p>
            <a:r>
              <a:rPr lang="de-DE" dirty="0"/>
              <a:t>Version 3</a:t>
            </a:r>
            <a:endParaRPr lang="de-AT" dirty="0"/>
          </a:p>
          <a:p>
            <a:r>
              <a:rPr lang="de-AT" dirty="0"/>
              <a:t>Verfügbar für Node.js und C# </a:t>
            </a:r>
          </a:p>
          <a:p>
            <a:r>
              <a:rPr lang="de-DE" dirty="0"/>
              <a:t>Features</a:t>
            </a:r>
          </a:p>
          <a:p>
            <a:pPr lvl="1"/>
            <a:r>
              <a:rPr lang="de-DE" dirty="0"/>
              <a:t>Standard-Dialoge für Ja/Nein, Strings, Zahlen, </a:t>
            </a:r>
            <a:r>
              <a:rPr lang="de-DE" dirty="0" err="1"/>
              <a:t>Enumerations</a:t>
            </a:r>
            <a:endParaRPr lang="de-DE" dirty="0"/>
          </a:p>
          <a:p>
            <a:pPr lvl="1"/>
            <a:r>
              <a:rPr lang="de-DE" dirty="0"/>
              <a:t>Standard-Dialoge für LUIS-Integration</a:t>
            </a:r>
          </a:p>
          <a:p>
            <a:pPr lvl="1"/>
            <a:r>
              <a:rPr lang="de-DE" dirty="0" err="1"/>
              <a:t>FormFlow</a:t>
            </a:r>
            <a:r>
              <a:rPr lang="de-DE" dirty="0"/>
              <a:t>: Erzeugen eines Bots auf Basis einer C#-Klasse </a:t>
            </a:r>
          </a:p>
          <a:p>
            <a:pPr lvl="1"/>
            <a:r>
              <a:rPr lang="de-DE" dirty="0"/>
              <a:t>Cards</a:t>
            </a:r>
          </a:p>
          <a:p>
            <a:endParaRPr lang="de-AT" dirty="0"/>
          </a:p>
          <a:p>
            <a:endParaRPr lang="de-DE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793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2" y="877330"/>
            <a:ext cx="3059176" cy="505006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81" y="2182994"/>
            <a:ext cx="2438740" cy="2438740"/>
          </a:xfrm>
          <a:prstGeom prst="rect">
            <a:avLst/>
          </a:prstGeom>
        </p:spPr>
      </p:pic>
      <p:sp>
        <p:nvSpPr>
          <p:cNvPr id="10" name="Wolke 9"/>
          <p:cNvSpPr/>
          <p:nvPr/>
        </p:nvSpPr>
        <p:spPr>
          <a:xfrm>
            <a:off x="4683211" y="1456174"/>
            <a:ext cx="4411362" cy="389237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3855308" y="3402363"/>
            <a:ext cx="6190735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6435149" y="2718487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>
                <a:solidFill>
                  <a:srgbClr val="C00000"/>
                </a:solidFill>
              </a:rPr>
              <a:t>REST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81" y="572134"/>
            <a:ext cx="2438740" cy="243874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981" y="3793854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3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Bot Directory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28424" cy="4351338"/>
          </a:xfrm>
        </p:spPr>
        <p:txBody>
          <a:bodyPr/>
          <a:lstStyle/>
          <a:p>
            <a:r>
              <a:rPr lang="de-AT" dirty="0"/>
              <a:t>Registrierung unter</a:t>
            </a:r>
            <a:br>
              <a:rPr lang="de-AT" dirty="0"/>
            </a:br>
            <a:r>
              <a:rPr lang="de-AT" dirty="0">
                <a:hlinkClick r:id="rId2"/>
              </a:rPr>
              <a:t>http://dev.botframework.com</a:t>
            </a:r>
            <a:endParaRPr lang="de-AT" dirty="0"/>
          </a:p>
          <a:p>
            <a:r>
              <a:rPr lang="de-AT" dirty="0"/>
              <a:t>Endpunkt-Adresse</a:t>
            </a:r>
          </a:p>
          <a:p>
            <a:r>
              <a:rPr lang="de-AT" dirty="0"/>
              <a:t>Möglichkeit zur Veröffentlichung im Bot Directory</a:t>
            </a:r>
          </a:p>
          <a:p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21" y="1825625"/>
            <a:ext cx="5798879" cy="48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Channels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10" y="160866"/>
            <a:ext cx="4000000" cy="660317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10" y="33453"/>
            <a:ext cx="7764579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335BC0-C1AC-40E3-80E2-F7F68170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58412"/>
            <a:ext cx="6063986" cy="463497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BDCE6FF-AA1B-42C0-B750-369AA96BB447}"/>
              </a:ext>
            </a:extLst>
          </p:cNvPr>
          <p:cNvSpPr txBox="1"/>
          <p:nvPr/>
        </p:nvSpPr>
        <p:spPr>
          <a:xfrm>
            <a:off x="882650" y="6318250"/>
            <a:ext cx="193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hlinkClick r:id="rId5"/>
              </a:rPr>
              <a:t>Channel Inspector</a:t>
            </a:r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582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D6D8D37-4632-427A-AE65-E083DEF51A2A}"/>
              </a:ext>
            </a:extLst>
          </p:cNvPr>
          <p:cNvSpPr txBox="1"/>
          <p:nvPr/>
        </p:nvSpPr>
        <p:spPr>
          <a:xfrm>
            <a:off x="898199" y="3136613"/>
            <a:ext cx="1039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https://github.com/softawaregmbh/samples-botframework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1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Cognitive</a:t>
            </a:r>
            <a:r>
              <a:rPr lang="de-AT" dirty="0"/>
              <a:t> 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625"/>
            <a:ext cx="12192000" cy="6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3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LUIS</a:t>
            </a:r>
            <a:br>
              <a:rPr lang="de-AT" dirty="0"/>
            </a:br>
            <a:r>
              <a:rPr lang="de-AT" sz="3200" dirty="0"/>
              <a:t>(Language Understanding Intelligent Service)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1825625"/>
            <a:ext cx="4838700" cy="4351338"/>
          </a:xfrm>
        </p:spPr>
        <p:txBody>
          <a:bodyPr>
            <a:normAutofit/>
          </a:bodyPr>
          <a:lstStyle/>
          <a:p>
            <a:r>
              <a:rPr lang="de-DE" dirty="0"/>
              <a:t>Sprache verstehen</a:t>
            </a:r>
          </a:p>
          <a:p>
            <a:pPr lvl="1"/>
            <a:r>
              <a:rPr lang="de-DE" dirty="0"/>
              <a:t>Welche Aktion?</a:t>
            </a:r>
          </a:p>
          <a:p>
            <a:pPr lvl="1"/>
            <a:r>
              <a:rPr lang="de-DE" dirty="0"/>
              <a:t>Welche Daten?</a:t>
            </a:r>
          </a:p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Kosten</a:t>
            </a:r>
          </a:p>
          <a:p>
            <a:pPr lvl="1"/>
            <a:r>
              <a:rPr lang="de-DE" dirty="0"/>
              <a:t>10.000 Transaktionen pro Monat kostenlos</a:t>
            </a:r>
          </a:p>
          <a:p>
            <a:pPr lvl="1"/>
            <a:r>
              <a:rPr lang="de-DE" dirty="0"/>
              <a:t>50 Transaktionen/Sekunde: 0,633 € pro 1000 Transaktionen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710459-286C-4168-978C-DA81AEA4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573789" cy="32083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579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C42CF-D2FD-4419-BAFD-0D31AF2B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Cortana Skills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D182B-5849-4BBD-855F-F3838387D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Bisherige Möglichkeiten in UWP</a:t>
            </a:r>
          </a:p>
          <a:p>
            <a:pPr lvl="1"/>
            <a:r>
              <a:rPr lang="de-DE" dirty="0" err="1"/>
              <a:t>Foreground</a:t>
            </a:r>
            <a:r>
              <a:rPr lang="de-DE" dirty="0"/>
              <a:t> (Start der App)</a:t>
            </a:r>
          </a:p>
          <a:p>
            <a:pPr lvl="1"/>
            <a:r>
              <a:rPr lang="de-DE" dirty="0"/>
              <a:t>Background (Kommunikation über Cortana)</a:t>
            </a:r>
          </a:p>
          <a:p>
            <a:r>
              <a:rPr lang="de-DE" dirty="0"/>
              <a:t>Neu: Cortana Skills</a:t>
            </a:r>
          </a:p>
          <a:p>
            <a:pPr lvl="1"/>
            <a:r>
              <a:rPr lang="de-DE" dirty="0"/>
              <a:t>Cortana-Integration von Bots</a:t>
            </a:r>
          </a:p>
          <a:p>
            <a:pPr lvl="1"/>
            <a:r>
              <a:rPr lang="de-DE" dirty="0"/>
              <a:t>Zugriff auf das Cortana-Profil möglich</a:t>
            </a:r>
          </a:p>
          <a:p>
            <a:pPr lvl="1"/>
            <a:r>
              <a:rPr lang="de-DE" dirty="0"/>
              <a:t>Derzeit beschränkt auf EN-US</a:t>
            </a:r>
          </a:p>
          <a:p>
            <a:pPr lvl="1"/>
            <a:r>
              <a:rPr lang="de-DE" dirty="0">
                <a:hlinkClick r:id="rId2"/>
              </a:rPr>
              <a:t>https://www.microsoft.com/en-us/windows/cortana/cortana-skills/</a:t>
            </a:r>
            <a:r>
              <a:rPr lang="de-DE" dirty="0"/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52C6C53-9B53-46BF-84D8-515D6ECF2509}"/>
              </a:ext>
            </a:extLst>
          </p:cNvPr>
          <p:cNvGrpSpPr/>
          <p:nvPr/>
        </p:nvGrpSpPr>
        <p:grpSpPr>
          <a:xfrm>
            <a:off x="7455627" y="-1180464"/>
            <a:ext cx="5588000" cy="5588000"/>
            <a:chOff x="3114675" y="1466850"/>
            <a:chExt cx="4886325" cy="4886325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3B14CD9C-A26D-4DF7-9CBA-EB9CEF3DECD8}"/>
                </a:ext>
              </a:extLst>
            </p:cNvPr>
            <p:cNvSpPr/>
            <p:nvPr/>
          </p:nvSpPr>
          <p:spPr>
            <a:xfrm>
              <a:off x="3114675" y="1466850"/>
              <a:ext cx="4886325" cy="4886325"/>
            </a:xfrm>
            <a:prstGeom prst="ellipse">
              <a:avLst/>
            </a:prstGeom>
            <a:solidFill>
              <a:srgbClr val="9AD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860BEA9-FE15-4726-A56B-4A56FE52D939}"/>
                </a:ext>
              </a:extLst>
            </p:cNvPr>
            <p:cNvSpPr/>
            <p:nvPr/>
          </p:nvSpPr>
          <p:spPr>
            <a:xfrm>
              <a:off x="3567112" y="1919287"/>
              <a:ext cx="3981450" cy="3981450"/>
            </a:xfrm>
            <a:prstGeom prst="ellipse">
              <a:avLst/>
            </a:prstGeom>
            <a:solidFill>
              <a:srgbClr val="1C9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F604523-7585-4312-820B-B48BB20D8E39}"/>
                </a:ext>
              </a:extLst>
            </p:cNvPr>
            <p:cNvSpPr/>
            <p:nvPr/>
          </p:nvSpPr>
          <p:spPr>
            <a:xfrm>
              <a:off x="3950493" y="2302668"/>
              <a:ext cx="3214688" cy="3214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101746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A046A-80B0-413F-99A4-868FE79A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Voice Design Guidelines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62AF5-B271-460D-ACB9-9070D9EA6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Weniger ist mehr, Wichtiges zuerst.</a:t>
            </a:r>
          </a:p>
          <a:p>
            <a:pPr lvl="1"/>
            <a:r>
              <a:rPr lang="de-DE" dirty="0" err="1"/>
              <a:t>Full</a:t>
            </a:r>
            <a:r>
              <a:rPr lang="de-DE" dirty="0"/>
              <a:t>/Partial/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Intent</a:t>
            </a:r>
            <a:r>
              <a:rPr lang="de-DE" dirty="0"/>
              <a:t>?</a:t>
            </a:r>
          </a:p>
          <a:p>
            <a:r>
              <a:rPr lang="de-DE" dirty="0"/>
              <a:t>Einfache, klare Fragen.</a:t>
            </a:r>
          </a:p>
          <a:p>
            <a:r>
              <a:rPr lang="de-DE" dirty="0"/>
              <a:t>Annahmen treffen und hinterfragen</a:t>
            </a:r>
          </a:p>
          <a:p>
            <a:r>
              <a:rPr lang="de-DE" dirty="0"/>
              <a:t>Bestätigungen („Ok, …“)</a:t>
            </a:r>
          </a:p>
          <a:p>
            <a:r>
              <a:rPr lang="de-DE" dirty="0"/>
              <a:t>Keine 1:1-Wiederholungen von Fragen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29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130" y="2516385"/>
            <a:ext cx="5214815" cy="9718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989" y="3801220"/>
            <a:ext cx="3019852" cy="44563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989" y="4246850"/>
            <a:ext cx="3768889" cy="4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5F484-2201-4999-9C73-24C27F1E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DE3D0-E72F-4AF7-9F70-087E8BBE6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https://github.com/softawaregmbh/samples-botframework</a:t>
            </a:r>
            <a:r>
              <a:rPr lang="en-US" dirty="0"/>
              <a:t> </a:t>
            </a:r>
          </a:p>
          <a:p>
            <a:r>
              <a:rPr lang="de-DE" dirty="0">
                <a:hlinkClick r:id="rId3"/>
              </a:rPr>
              <a:t>https://github.com/softawaregmbh/samples-conferencebot</a:t>
            </a:r>
            <a:endParaRPr lang="de-DE" dirty="0"/>
          </a:p>
          <a:p>
            <a:r>
              <a:rPr lang="de-DE" dirty="0">
                <a:hlinkClick r:id="rId4"/>
              </a:rPr>
              <a:t>https://github.com/softawaregmbh/samples-azurebotservice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857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733529" y="4484276"/>
            <a:ext cx="491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Bot Framework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33529" y="5206719"/>
            <a:ext cx="89716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Roman Schacherl</a:t>
            </a:r>
          </a:p>
          <a:p>
            <a:endParaRPr lang="de-DE" sz="400" dirty="0"/>
          </a:p>
          <a:p>
            <a:r>
              <a:rPr lang="de-DE" sz="2000" dirty="0"/>
              <a:t>softaware gmbh | </a:t>
            </a:r>
            <a:r>
              <a:rPr lang="de-DE" sz="2000" dirty="0">
                <a:hlinkClick r:id="rId2"/>
              </a:rPr>
              <a:t>www.softaware.at</a:t>
            </a:r>
            <a:r>
              <a:rPr lang="de-DE" sz="2000" dirty="0"/>
              <a:t> | </a:t>
            </a:r>
            <a:r>
              <a:rPr lang="de-DE" sz="2000" dirty="0">
                <a:hlinkClick r:id="rId3"/>
              </a:rPr>
              <a:t>roman.schacherl@softaware.at</a:t>
            </a:r>
            <a:r>
              <a:rPr lang="de-DE" sz="2000" dirty="0"/>
              <a:t> | </a:t>
            </a:r>
            <a:r>
              <a:rPr lang="de-DE" sz="2000" dirty="0">
                <a:hlinkClick r:id="rId4"/>
              </a:rPr>
              <a:t>@</a:t>
            </a:r>
            <a:r>
              <a:rPr lang="de-DE" sz="2000" dirty="0" err="1">
                <a:hlinkClick r:id="rId4"/>
              </a:rPr>
              <a:t>rschacherl</a:t>
            </a:r>
            <a:endParaRPr lang="de-DE" sz="2000" dirty="0"/>
          </a:p>
          <a:p>
            <a:r>
              <a:rPr lang="de-DE" sz="2000" dirty="0"/>
              <a:t>Microsoft MVP Windows Development</a:t>
            </a:r>
            <a:endParaRPr lang="de-AT" sz="20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8404678" y="512467"/>
            <a:ext cx="3318340" cy="1218584"/>
            <a:chOff x="5385288" y="954593"/>
            <a:chExt cx="5925748" cy="2176095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5288" y="954593"/>
              <a:ext cx="5214815" cy="971852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2147" y="2239428"/>
              <a:ext cx="3019852" cy="44563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42147" y="2685058"/>
              <a:ext cx="3768889" cy="44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49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CB3DB53-8DAD-4E1B-881B-E80C2FC3AF58}"/>
              </a:ext>
            </a:extLst>
          </p:cNvPr>
          <p:cNvSpPr/>
          <p:nvPr/>
        </p:nvSpPr>
        <p:spPr>
          <a:xfrm>
            <a:off x="0" y="1458000"/>
            <a:ext cx="12192000" cy="540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A3C138-9CB6-4C20-8821-6E1B3972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5B31AE-BB64-469E-B354-7A5932F2C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25" y="1477050"/>
            <a:ext cx="1800000" cy="180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FAAEDF-CE18-4B99-8336-162134953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25" y="1458000"/>
            <a:ext cx="1800000" cy="180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99CDB64-C645-403F-8840-1DAFF2055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25" y="1458000"/>
            <a:ext cx="1800000" cy="180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1300F83-DC9B-4BC0-B54E-DC7BAB0075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5" y="1458000"/>
            <a:ext cx="1800000" cy="180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6CEABB8-6C06-4ADF-AFCC-E790A8134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5" y="1458000"/>
            <a:ext cx="1800000" cy="180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32322B9-3ADB-4F14-9F36-493AEFB3B0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25" y="3258000"/>
            <a:ext cx="1800000" cy="1800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B45AFCF-CF7C-48C3-96AF-62FBDF10E4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25" y="3258000"/>
            <a:ext cx="1800000" cy="180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E526546-EA7B-44F9-9861-67DABA3380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5" y="3258000"/>
            <a:ext cx="1800000" cy="180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E16A3D5-05CA-45D4-A9DB-D749097EEA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5" y="3258000"/>
            <a:ext cx="1800000" cy="1800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7C648C7-740B-4A9F-893A-BCCB8F0422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25" y="3258000"/>
            <a:ext cx="1800000" cy="1800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9515149-8A9B-46C0-91DE-6A3E5DCAE30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25" y="5058000"/>
            <a:ext cx="1800000" cy="1800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8AE6B94-DF22-4962-B98E-363312E1EE9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25" y="5058000"/>
            <a:ext cx="1800000" cy="1800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F7EEDAE8-DE3B-4C0B-B8C7-5FA362071A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25" y="5058000"/>
            <a:ext cx="1800000" cy="1800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46273299-0A59-4496-A5CF-445697787CE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5" y="5058000"/>
            <a:ext cx="1800000" cy="180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54FBEE-5D20-4864-A966-7691FFE84F9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25" y="1458000"/>
            <a:ext cx="1800000" cy="180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9084CC3-A713-41E9-846A-38C3F3DE980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25" y="3258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295797FF-A501-4067-B738-8481E28B1DF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215A96-C48C-4151-9BA1-11FED94C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50" y="1518105"/>
            <a:ext cx="3070991" cy="39986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441447B-EBA5-4FDA-9715-9DF0CE7C6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991" y="1518105"/>
            <a:ext cx="3070991" cy="39986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BCBAB9-606B-41C1-B874-901990418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47" y="1518105"/>
            <a:ext cx="3070991" cy="39986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094BB72-5FD2-4FBA-A2EB-3CC82E816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8105"/>
            <a:ext cx="3070991" cy="399868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B7CDD8-CC4D-4F7F-8BE4-F80C57DC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30431"/>
            <a:ext cx="3019852" cy="4456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7B026B3-09B7-45BB-A976-119476F22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76061"/>
            <a:ext cx="3768889" cy="44563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DA3AE5C-35EA-4556-80D6-7E0A2D5864C4}"/>
              </a:ext>
            </a:extLst>
          </p:cNvPr>
          <p:cNvSpPr txBox="1"/>
          <p:nvPr/>
        </p:nvSpPr>
        <p:spPr>
          <a:xfrm>
            <a:off x="6646491" y="276225"/>
            <a:ext cx="5122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Kreative Ideen. Lösungen.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73302A-2F11-4A02-BA49-AE6280ABF5E8}"/>
              </a:ext>
            </a:extLst>
          </p:cNvPr>
          <p:cNvSpPr txBox="1"/>
          <p:nvPr/>
        </p:nvSpPr>
        <p:spPr>
          <a:xfrm>
            <a:off x="5038779" y="274201"/>
            <a:ext cx="673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Moderne Technologien. Microsoft.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02565C7-1CA1-47C1-87CA-1018D6946674}"/>
              </a:ext>
            </a:extLst>
          </p:cNvPr>
          <p:cNvSpPr/>
          <p:nvPr/>
        </p:nvSpPr>
        <p:spPr>
          <a:xfrm>
            <a:off x="0" y="1143000"/>
            <a:ext cx="12192000" cy="45719"/>
          </a:xfrm>
          <a:prstGeom prst="rect">
            <a:avLst/>
          </a:prstGeom>
          <a:solidFill>
            <a:srgbClr val="79A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7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96900" cy="74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0640" cy="71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8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40" y="399143"/>
            <a:ext cx="4100921" cy="60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oftaware">
      <a:dk1>
        <a:srgbClr val="000000"/>
      </a:dk1>
      <a:lt1>
        <a:sysClr val="window" lastClr="FFFFFF"/>
      </a:lt1>
      <a:dk2>
        <a:srgbClr val="498532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oftawar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Breitbild</PresentationFormat>
  <Paragraphs>68</Paragraphs>
  <Slides>21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Segoe UI Light</vt:lpstr>
      <vt:lpstr>Segoe UI Semibold</vt:lpstr>
      <vt:lpstr>Office Theme</vt:lpstr>
      <vt:lpstr>PowerPoint-Präsentation</vt:lpstr>
      <vt:lpstr>PowerPoint-Präsentation</vt:lpstr>
      <vt:lpstr>Team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Conversational User Interfaces</vt:lpstr>
      <vt:lpstr>Bot Builder SDK</vt:lpstr>
      <vt:lpstr>PowerPoint-Präsentation</vt:lpstr>
      <vt:lpstr>Bot Directory</vt:lpstr>
      <vt:lpstr>Channels</vt:lpstr>
      <vt:lpstr>PowerPoint-Präsentation</vt:lpstr>
      <vt:lpstr>Cognitive Services</vt:lpstr>
      <vt:lpstr>LUIS (Language Understanding Intelligent Service)</vt:lpstr>
      <vt:lpstr>Cortana Skills</vt:lpstr>
      <vt:lpstr>Voice Design Guidelines</vt:lpstr>
      <vt:lpstr>Samples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Schacherl</dc:creator>
  <cp:lastModifiedBy>Roman Schacherl</cp:lastModifiedBy>
  <cp:revision>192</cp:revision>
  <dcterms:created xsi:type="dcterms:W3CDTF">2014-03-26T13:30:21Z</dcterms:created>
  <dcterms:modified xsi:type="dcterms:W3CDTF">2017-11-30T19:37:37Z</dcterms:modified>
</cp:coreProperties>
</file>